
<file path=[Content_Types].xml><?xml version="1.0" encoding="utf-8"?>
<Types xmlns="http://schemas.openxmlformats.org/package/2006/content-types">
  <Default Extension="bin" ContentType="application/vnd.openxmlformats-officedocument.presentationml.printerSettings"/>
  <Override PartName="/ppt/notesSlides/notesSlide24.xml" ContentType="application/vnd.openxmlformats-officedocument.presentationml.notesSlide+xml"/>
  <Override PartName="/ppt/slides/slide14.xml" ContentType="application/vnd.openxmlformats-officedocument.presentationml.slide+xml"/>
  <Default Extension="rels" ContentType="application/vnd.openxmlformats-package.relationships+xml"/>
  <Override PartName="/ppt/notesSlides/notesSlide16.xml" ContentType="application/vnd.openxmlformats-officedocument.presentationml.notes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3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Default Extension="emf" ContentType="image/x-emf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commentAuthors.xml" ContentType="application/vnd.openxmlformats-officedocument.presentationml.commentAuthors+xml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48"/>
  </p:notesMasterIdLst>
  <p:sldIdLst>
    <p:sldId id="258" r:id="rId2"/>
    <p:sldId id="274" r:id="rId3"/>
    <p:sldId id="257" r:id="rId4"/>
    <p:sldId id="259" r:id="rId5"/>
    <p:sldId id="272" r:id="rId6"/>
    <p:sldId id="289" r:id="rId7"/>
    <p:sldId id="260" r:id="rId8"/>
    <p:sldId id="269" r:id="rId9"/>
    <p:sldId id="261" r:id="rId10"/>
    <p:sldId id="262" r:id="rId11"/>
    <p:sldId id="281" r:id="rId12"/>
    <p:sldId id="280" r:id="rId13"/>
    <p:sldId id="321" r:id="rId14"/>
    <p:sldId id="279" r:id="rId15"/>
    <p:sldId id="296" r:id="rId16"/>
    <p:sldId id="300" r:id="rId17"/>
    <p:sldId id="309" r:id="rId18"/>
    <p:sldId id="319" r:id="rId19"/>
    <p:sldId id="320" r:id="rId20"/>
    <p:sldId id="307" r:id="rId21"/>
    <p:sldId id="308" r:id="rId22"/>
    <p:sldId id="324" r:id="rId23"/>
    <p:sldId id="326" r:id="rId24"/>
    <p:sldId id="327" r:id="rId25"/>
    <p:sldId id="298" r:id="rId26"/>
    <p:sldId id="270" r:id="rId27"/>
    <p:sldId id="271" r:id="rId28"/>
    <p:sldId id="288" r:id="rId29"/>
    <p:sldId id="314" r:id="rId30"/>
    <p:sldId id="316" r:id="rId31"/>
    <p:sldId id="323" r:id="rId32"/>
    <p:sldId id="317" r:id="rId33"/>
    <p:sldId id="265" r:id="rId34"/>
    <p:sldId id="292" r:id="rId35"/>
    <p:sldId id="291" r:id="rId36"/>
    <p:sldId id="267" r:id="rId37"/>
    <p:sldId id="277" r:id="rId38"/>
    <p:sldId id="285" r:id="rId39"/>
    <p:sldId id="286" r:id="rId40"/>
    <p:sldId id="266" r:id="rId41"/>
    <p:sldId id="328" r:id="rId42"/>
    <p:sldId id="290" r:id="rId43"/>
    <p:sldId id="282" r:id="rId44"/>
    <p:sldId id="283" r:id="rId45"/>
    <p:sldId id="318" r:id="rId46"/>
    <p:sldId id="294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Nicholas Arner" initials="N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1064" autoAdjust="0"/>
  </p:normalViewPr>
  <p:slideViewPr>
    <p:cSldViewPr snapToObjects="1">
      <p:cViewPr varScale="1">
        <p:scale>
          <a:sx n="114" d="100"/>
          <a:sy n="114" d="100"/>
        </p:scale>
        <p:origin x="-7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commentAuthors" Target="commentAuthors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2C780-A04A-6F45-948D-CDECAD969BFC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7DD94-7938-F145-85DE-1D6C2CECA1A8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Solitude:</a:t>
            </a:r>
            <a:r>
              <a:rPr lang="en-GB" baseline="0" dirty="0" smtClean="0"/>
              <a:t> </a:t>
            </a:r>
            <a:r>
              <a:rPr lang="en-GB" baseline="0" smtClean="0"/>
              <a:t>see download!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 using Sine</a:t>
            </a:r>
            <a:r>
              <a:rPr lang="en-GB" baseline="0" dirty="0" smtClean="0"/>
              <a:t> Generator example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all!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Use a white or chalk board if possible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LFO??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Go to “Simple Counter” Patch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aseline="0" dirty="0" smtClean="0"/>
              <a:t>We will see these more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Put at the</a:t>
            </a:r>
            <a:r>
              <a:rPr lang="en-GB" baseline="0" dirty="0" smtClean="0"/>
              <a:t> end?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-Ethernet instead</a:t>
            </a:r>
            <a:r>
              <a:rPr lang="en-GB" baseline="0" dirty="0" smtClean="0"/>
              <a:t> of </a:t>
            </a:r>
            <a:r>
              <a:rPr lang="en-GB" baseline="0" dirty="0" smtClean="0"/>
              <a:t>cables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29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33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Make</a:t>
            </a:r>
            <a:r>
              <a:rPr lang="en-GB" baseline="0" dirty="0" smtClean="0"/>
              <a:t> sure to mention that LOTS of </a:t>
            </a:r>
            <a:r>
              <a:rPr lang="en-GB" baseline="0" dirty="0" err="1" smtClean="0"/>
              <a:t>theoreitcal</a:t>
            </a:r>
            <a:r>
              <a:rPr lang="en-GB" baseline="0" dirty="0" smtClean="0"/>
              <a:t> facts are being left out…(graphics programming)</a:t>
            </a:r>
            <a:r>
              <a:rPr lang="en-GB" baseline="0" dirty="0" smtClean="0"/>
              <a:t/>
            </a:r>
            <a:br>
              <a:rPr lang="en-GB" baseline="0" dirty="0" smtClean="0"/>
            </a:b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34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-Video </a:t>
            </a:r>
            <a:r>
              <a:rPr lang="en-GB" dirty="0" smtClean="0"/>
              <a:t>Synthesis: Send and receive messages!!</a:t>
            </a:r>
            <a:endParaRPr lang="en-GB" dirty="0" smtClean="0"/>
          </a:p>
          <a:p>
            <a:r>
              <a:rPr lang="en-GB" dirty="0" smtClean="0"/>
              <a:t>-Keeping</a:t>
            </a:r>
            <a:r>
              <a:rPr lang="en-GB" baseline="0" dirty="0" smtClean="0"/>
              <a:t> </a:t>
            </a:r>
            <a:r>
              <a:rPr lang="en-GB" baseline="0" dirty="0" smtClean="0"/>
              <a:t>abstractions organised!!!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35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36</a:t>
            </a:fld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37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38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39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Show,</a:t>
            </a:r>
            <a:r>
              <a:rPr lang="en-GB" baseline="0" dirty="0" smtClean="0"/>
              <a:t> then explain/answer questions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40</a:t>
            </a:fld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 </a:t>
            </a:r>
            <a:r>
              <a:rPr lang="en-GB" dirty="0" err="1" smtClean="0"/>
              <a:t>synth</a:t>
            </a:r>
            <a:r>
              <a:rPr lang="en-GB" dirty="0" smtClean="0"/>
              <a:t>, then </a:t>
            </a:r>
            <a:r>
              <a:rPr lang="en-GB" dirty="0" err="1" smtClean="0"/>
              <a:t>Ableton</a:t>
            </a:r>
            <a:r>
              <a:rPr lang="en-GB" baseline="0" dirty="0" smtClean="0"/>
              <a:t> Live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43</a:t>
            </a:fld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Demonstrate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osc</a:t>
            </a:r>
            <a:r>
              <a:rPr lang="en-GB" baseline="0" dirty="0" smtClean="0"/>
              <a:t>~ as a </a:t>
            </a:r>
            <a:r>
              <a:rPr lang="en-GB" baseline="0" smtClean="0"/>
              <a:t>subpatch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44</a:t>
            </a:fld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</a:t>
            </a:r>
            <a:r>
              <a:rPr lang="en-GB" baseline="0" dirty="0" smtClean="0"/>
              <a:t> using “video-</a:t>
            </a:r>
            <a:r>
              <a:rPr lang="en-GB" baseline="0" dirty="0" err="1" smtClean="0"/>
              <a:t>synth</a:t>
            </a:r>
            <a:r>
              <a:rPr lang="en-GB" baseline="0" dirty="0" smtClean="0"/>
              <a:t>” patch</a:t>
            </a:r>
            <a:br>
              <a:rPr lang="en-GB" baseline="0" dirty="0" smtClean="0"/>
            </a:b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45</a:t>
            </a:fld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46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puredata.info</a:t>
            </a:r>
            <a:r>
              <a:rPr lang="en-GB" dirty="0" smtClean="0"/>
              <a:t>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9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-mention</a:t>
            </a:r>
            <a:r>
              <a:rPr lang="en-GB" baseline="0" dirty="0" smtClean="0"/>
              <a:t> edit and play modes here!”</a:t>
            </a:r>
          </a:p>
          <a:p>
            <a:r>
              <a:rPr lang="en-GB" baseline="0" dirty="0" smtClean="0"/>
              <a:t>-mention Objects/Message/Number Boxes!</a:t>
            </a:r>
            <a:br>
              <a:rPr lang="en-GB" baseline="0" dirty="0" smtClean="0"/>
            </a:br>
            <a:r>
              <a:rPr lang="en-GB" baseline="0" dirty="0" smtClean="0"/>
              <a:t/>
            </a:r>
            <a:br>
              <a:rPr lang="en-GB" baseline="0" dirty="0" smtClean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 this</a:t>
            </a:r>
            <a:r>
              <a:rPr lang="en-GB" baseline="0" dirty="0" smtClean="0"/>
              <a:t> in Sine patch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Show how</a:t>
            </a:r>
            <a:r>
              <a:rPr lang="en-GB" baseline="0" dirty="0" smtClean="0"/>
              <a:t> to click “help”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E7DD94-7938-F145-85DE-1D6C2CECA1A8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123BC-CDC3-1344-BF3C-AADB21902B1D}" type="datetimeFigureOut">
              <a:rPr lang="en-US" smtClean="0"/>
              <a:pPr/>
              <a:t>4/23/14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8DCA3-CE2A-5B45-9C77-B4575742588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t.or.at/hans/solitude/" TargetMode="External"/><Relationship Id="rId4" Type="http://schemas.openxmlformats.org/officeDocument/2006/relationships/hyperlink" Target="http://obiwannabe.co.uk/html/sound-design/sound-design-audio.html" TargetMode="External"/><Relationship Id="rId5" Type="http://schemas.openxmlformats.org/officeDocument/2006/relationships/hyperlink" Target="https://www.youtube.com/watch?v=6oQU4HU4-TY" TargetMode="External"/><Relationship Id="rId6" Type="http://schemas.openxmlformats.org/officeDocument/2006/relationships/hyperlink" Target="http://www.creativeapplications.net/sound/egregore-pure-data-sound/" TargetMode="External"/><Relationship Id="rId7" Type="http://schemas.openxmlformats.org/officeDocument/2006/relationships/hyperlink" Target="http://guitarextended.wordpress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oundcontrol.org/introduction-osc" TargetMode="External"/><Relationship Id="rId4" Type="http://schemas.openxmlformats.org/officeDocument/2006/relationships/hyperlink" Target="http://archive.cnmat.berkeley.edu/OpenSoundControl/application-areas.html" TargetMode="External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log.interfacevision.com/design/design-visual-progarmming-languages-snapshot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carlkenner/glovepie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sculator.net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guitarextended.wordpress.com/2012/01/24/reverb-effect-in-pure-data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189D7AFB3690F61E" TargetMode="External"/><Relationship Id="rId4" Type="http://schemas.openxmlformats.org/officeDocument/2006/relationships/hyperlink" Target="https://www.youtube.com/watch?v=dUFJN6uJCR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libpd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uredata.info/downloads/pure-data" TargetMode="External"/><Relationship Id="rId3" Type="http://schemas.openxmlformats.org/officeDocument/2006/relationships/hyperlink" Target="http://puredata.info/downloads/pd-extended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t.or.at/hans/pd/objects.html%23pduino" TargetMode="External"/><Relationship Id="rId4" Type="http://schemas.openxmlformats.org/officeDocument/2006/relationships/hyperlink" Target="http://spencerdixon.wordpress.com/2010/12/15/how-to-build-a-midi-controller-with-the-arduino-firmata-and-pure-data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creativeapplications.net/theory/patch-schematics-%E2%80%93-the-aesthetics-of-constraint-best-practices-theory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n.flossmanuals.net/pure-data/introduction/graphical-programming/" TargetMode="External"/><Relationship Id="rId4" Type="http://schemas.openxmlformats.org/officeDocument/2006/relationships/hyperlink" Target="http://pd-tutorial.com/" TargetMode="External"/><Relationship Id="rId5" Type="http://schemas.openxmlformats.org/officeDocument/2006/relationships/hyperlink" Target="http://msp.ucsd.edu/techniques.htm" TargetMode="External"/><Relationship Id="rId6" Type="http://schemas.openxmlformats.org/officeDocument/2006/relationships/hyperlink" Target="http://obiwannabe.co.uk/" TargetMode="External"/><Relationship Id="rId7" Type="http://schemas.openxmlformats.org/officeDocument/2006/relationships/hyperlink" Target="http://puredata.info/community/lis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sp.ucsd.edu/" TargetMode="External"/><Relationship Id="rId4" Type="http://schemas.openxmlformats.org/officeDocument/2006/relationships/hyperlink" Target="http://www.ircam.fr/" TargetMode="External"/><Relationship Id="rId5" Type="http://schemas.openxmlformats.org/officeDocument/2006/relationships/hyperlink" Target="https://en.wikipedia.org/wiki/Max_Mathew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 to Pure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0" y="4191000"/>
            <a:ext cx="4648200" cy="2286000"/>
          </a:xfrm>
        </p:spPr>
        <p:txBody>
          <a:bodyPr/>
          <a:lstStyle/>
          <a:p>
            <a:pPr algn="ctr">
              <a:buNone/>
            </a:pPr>
            <a:r>
              <a:rPr lang="en-GB" dirty="0" smtClean="0"/>
              <a:t>Nick Arner</a:t>
            </a:r>
          </a:p>
          <a:p>
            <a:pPr algn="ctr">
              <a:buNone/>
            </a:pPr>
            <a:r>
              <a:rPr lang="en-GB" dirty="0" err="1" smtClean="0"/>
              <a:t>nickarner.com</a:t>
            </a:r>
            <a:endParaRPr lang="en-GB" dirty="0" smtClean="0"/>
          </a:p>
          <a:p>
            <a:pPr algn="ctr">
              <a:buNone/>
            </a:pPr>
            <a:r>
              <a:rPr lang="en-GB" dirty="0" err="1" smtClean="0"/>
              <a:t>nicholasarner@gmail.com</a:t>
            </a:r>
            <a:endParaRPr lang="en-GB" dirty="0"/>
          </a:p>
        </p:txBody>
      </p:sp>
      <p:pic>
        <p:nvPicPr>
          <p:cNvPr id="4" name="Picture 3" descr="Screen Shot 2013-11-24 at 9.38.03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417638"/>
            <a:ext cx="2829816" cy="2468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3963672" cy="342899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dirty="0" smtClean="0"/>
              <a:t>Over to PD…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…where we’ll make a </a:t>
            </a:r>
            <a:br>
              <a:rPr lang="en-GB" dirty="0" smtClean="0"/>
            </a:br>
            <a:r>
              <a:rPr lang="en-GB" dirty="0" smtClean="0"/>
              <a:t>sine-wave generator!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			</a:t>
            </a:r>
            <a:endParaRPr lang="en-GB" dirty="0"/>
          </a:p>
        </p:txBody>
      </p:sp>
      <p:pic>
        <p:nvPicPr>
          <p:cNvPr id="4" name="Picture 3" descr="800px-Simple_sine_wave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20" y="1752600"/>
            <a:ext cx="4144580" cy="39624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5943599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https://</a:t>
            </a:r>
            <a:r>
              <a:rPr lang="en-GB" dirty="0" err="1" smtClean="0"/>
              <a:t>commons.wikimedia.org/wiki/File:Simple_sine_wave.svg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Objects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Type text into boxes. </a:t>
            </a:r>
          </a:p>
          <a:p>
            <a:r>
              <a:rPr lang="en-GB" dirty="0" smtClean="0"/>
              <a:t>Text divided into atoms separated by white-space</a:t>
            </a:r>
          </a:p>
          <a:p>
            <a:r>
              <a:rPr lang="en-GB" dirty="0" smtClean="0"/>
              <a:t>First atom specifies </a:t>
            </a:r>
            <a:r>
              <a:rPr lang="en-GB" i="1" dirty="0" smtClean="0"/>
              <a:t>type</a:t>
            </a:r>
            <a:r>
              <a:rPr lang="en-GB" dirty="0" smtClean="0"/>
              <a:t> of object, second atom is creation </a:t>
            </a:r>
            <a:r>
              <a:rPr lang="en-GB" dirty="0" err="1" smtClean="0"/>
              <a:t>arugment</a:t>
            </a:r>
            <a:r>
              <a:rPr lang="en-GB" dirty="0" smtClean="0"/>
              <a:t> (how to initialize object)</a:t>
            </a:r>
          </a:p>
          <a:p>
            <a:r>
              <a:rPr lang="en-GB" dirty="0" smtClean="0"/>
              <a:t>“~” = “audio object”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Messages, Objects, Numbers, Comments</a:t>
            </a:r>
            <a:endParaRPr lang="en-GB" dirty="0"/>
          </a:p>
        </p:txBody>
      </p:sp>
      <p:pic>
        <p:nvPicPr>
          <p:cNvPr id="7" name="Picture 6" descr="Screen Shot 2014-04-11 at 1.46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851542"/>
            <a:ext cx="4941782" cy="409205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Signal (thick)</a:t>
            </a:r>
          </a:p>
          <a:p>
            <a:pPr lvl="1"/>
            <a:r>
              <a:rPr lang="en-GB" dirty="0" smtClean="0"/>
              <a:t>Audio data </a:t>
            </a:r>
          </a:p>
          <a:p>
            <a:r>
              <a:rPr lang="en-GB" dirty="0" smtClean="0"/>
              <a:t>Control (thin)</a:t>
            </a:r>
          </a:p>
          <a:p>
            <a:pPr lvl="1"/>
            <a:r>
              <a:rPr lang="en-GB" dirty="0" smtClean="0"/>
              <a:t>Number data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 Objects</a:t>
            </a:r>
            <a:endParaRPr lang="en-GB" dirty="0"/>
          </a:p>
        </p:txBody>
      </p:sp>
      <p:pic>
        <p:nvPicPr>
          <p:cNvPr id="4" name="Content Placeholder 3" descr="PureData-pd-guis_1-e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096" y="1417638"/>
            <a:ext cx="8558573" cy="4079720"/>
          </a:xfrm>
        </p:spPr>
      </p:pic>
      <p:sp>
        <p:nvSpPr>
          <p:cNvPr id="5" name="Rectangle 4"/>
          <p:cNvSpPr/>
          <p:nvPr/>
        </p:nvSpPr>
        <p:spPr>
          <a:xfrm>
            <a:off x="1143000" y="606092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http://en.flossmanuals.net/pure-data/the-interface/the-interface/</a:t>
            </a:r>
            <a:endParaRPr lang="en-GB" dirty="0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A Synthesizer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Oscillators </a:t>
            </a:r>
            <a:r>
              <a:rPr lang="en-GB" dirty="0" smtClean="0"/>
              <a:t>– generate tones</a:t>
            </a:r>
            <a:endParaRPr lang="en-GB" b="1" dirty="0" smtClean="0"/>
          </a:p>
          <a:p>
            <a:r>
              <a:rPr lang="en-GB" b="1" dirty="0" smtClean="0"/>
              <a:t>LFO</a:t>
            </a:r>
            <a:r>
              <a:rPr lang="en-GB" dirty="0" smtClean="0"/>
              <a:t> – modulates oscillator/filter </a:t>
            </a:r>
            <a:endParaRPr lang="en-GB" b="1" dirty="0" smtClean="0"/>
          </a:p>
          <a:p>
            <a:r>
              <a:rPr lang="en-GB" b="1" dirty="0" smtClean="0"/>
              <a:t>Filter</a:t>
            </a:r>
            <a:r>
              <a:rPr lang="en-GB" dirty="0" smtClean="0"/>
              <a:t> – </a:t>
            </a:r>
            <a:r>
              <a:rPr lang="en-GB" dirty="0" err="1" smtClean="0"/>
              <a:t>emphesizes</a:t>
            </a:r>
            <a:r>
              <a:rPr lang="en-GB" dirty="0" smtClean="0"/>
              <a:t>/removes frequencies </a:t>
            </a:r>
            <a:endParaRPr lang="en-GB" b="1" dirty="0" smtClean="0"/>
          </a:p>
          <a:p>
            <a:r>
              <a:rPr lang="en-GB" b="1" dirty="0" smtClean="0"/>
              <a:t>Envelope Generator</a:t>
            </a:r>
            <a:r>
              <a:rPr lang="en-GB" dirty="0" smtClean="0"/>
              <a:t> – controls changes over a note duration (ADSR) </a:t>
            </a:r>
            <a:endParaRPr lang="en-GB" b="1" dirty="0" smtClean="0"/>
          </a:p>
          <a:p>
            <a:r>
              <a:rPr lang="en-GB" b="1" dirty="0" smtClean="0"/>
              <a:t>Amplifier</a:t>
            </a:r>
            <a:r>
              <a:rPr lang="en-GB" dirty="0" smtClean="0"/>
              <a:t> – controls gain of the </a:t>
            </a:r>
            <a:r>
              <a:rPr lang="en-GB" dirty="0" err="1" smtClean="0"/>
              <a:t>synth</a:t>
            </a:r>
            <a:r>
              <a:rPr lang="en-GB" b="1" dirty="0" smtClean="0"/>
              <a:t> </a:t>
            </a:r>
            <a:endParaRPr lang="en-GB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Building a Synth</a:t>
            </a:r>
            <a:r>
              <a:rPr lang="en-GB" dirty="0" smtClean="0"/>
              <a:t>!</a:t>
            </a:r>
            <a:endParaRPr lang="en-GB" dirty="0"/>
          </a:p>
        </p:txBody>
      </p:sp>
      <p:pic>
        <p:nvPicPr>
          <p:cNvPr id="4" name="Content Placeholder 3" descr="Minimoo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7638"/>
            <a:ext cx="7569200" cy="4368800"/>
          </a:xfrm>
        </p:spPr>
      </p:pic>
      <p:sp>
        <p:nvSpPr>
          <p:cNvPr id="5" name="TextBox 4"/>
          <p:cNvSpPr txBox="1"/>
          <p:nvPr/>
        </p:nvSpPr>
        <p:spPr>
          <a:xfrm>
            <a:off x="2209800" y="61722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https://</a:t>
            </a:r>
            <a:r>
              <a:rPr lang="en-GB" dirty="0" err="1" smtClean="0"/>
              <a:t>en.wikipedia.org/wiki/File:Minimoog.JPG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Oscillators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Sine/Cosine</a:t>
            </a:r>
          </a:p>
          <a:p>
            <a:r>
              <a:rPr lang="en-GB" dirty="0" err="1" smtClean="0"/>
              <a:t>Sawtooth</a:t>
            </a:r>
            <a:endParaRPr lang="en-GB" dirty="0" smtClean="0"/>
          </a:p>
          <a:p>
            <a:r>
              <a:rPr lang="en-GB" dirty="0" smtClean="0"/>
              <a:t>Square</a:t>
            </a:r>
            <a:endParaRPr lang="en-GB" dirty="0"/>
          </a:p>
        </p:txBody>
      </p:sp>
      <p:pic>
        <p:nvPicPr>
          <p:cNvPr id="4" name="Picture 3" descr="0097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1600200"/>
            <a:ext cx="44450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1800" y="420266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http://www.tpub.com/neets/book9/35.htm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Synthesis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Additive</a:t>
            </a:r>
          </a:p>
          <a:p>
            <a:r>
              <a:rPr lang="en-GB" dirty="0" smtClean="0"/>
              <a:t>Subtractive</a:t>
            </a:r>
          </a:p>
          <a:p>
            <a:pPr lvl="1"/>
            <a:r>
              <a:rPr lang="en-GB" dirty="0" smtClean="0"/>
              <a:t>Filters</a:t>
            </a:r>
          </a:p>
          <a:p>
            <a:r>
              <a:rPr lang="en-GB" dirty="0" smtClean="0"/>
              <a:t>AM</a:t>
            </a:r>
          </a:p>
          <a:p>
            <a:r>
              <a:rPr lang="en-GB" dirty="0" smtClean="0"/>
              <a:t>FM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4" name="Picture 3" descr="Additive_synthesis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0200"/>
            <a:ext cx="3810000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59436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https://</a:t>
            </a:r>
            <a:r>
              <a:rPr lang="en-GB" dirty="0" err="1" smtClean="0"/>
              <a:t>en.wikipedia.org/wiki/File:Additive_synthesis.svg</a:t>
            </a: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Effects</a:t>
            </a:r>
            <a:endParaRPr lang="en-GB" dirty="0"/>
          </a:p>
        </p:txBody>
      </p:sp>
      <p:pic>
        <p:nvPicPr>
          <p:cNvPr id="4" name="Picture 3" descr="TR2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43325"/>
            <a:ext cx="2959036" cy="2959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849034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http://proguitarshop.com/boss-tr-2-tremolo-pedal.html</a:t>
            </a:r>
            <a:endParaRPr lang="en-GB" dirty="0"/>
          </a:p>
        </p:txBody>
      </p:sp>
      <p:pic>
        <p:nvPicPr>
          <p:cNvPr id="6" name="Picture 5" descr="img_795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343325"/>
            <a:ext cx="2083828" cy="31303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5400" y="5849034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http://proguitarshop.com/electro-harmonix-frequency-analyzer-ring-modulator.html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417638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Tremolo</a:t>
            </a:r>
            <a:endParaRPr lang="en-GB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1417638"/>
            <a:ext cx="292202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Ring Modulation</a:t>
            </a:r>
            <a:endParaRPr lang="en-GB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it used for?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29200" cy="4525963"/>
          </a:xfrm>
        </p:spPr>
        <p:txBody>
          <a:bodyPr/>
          <a:lstStyle/>
          <a:p>
            <a:r>
              <a:rPr lang="en-GB" dirty="0" smtClean="0"/>
              <a:t>Composition (‘</a:t>
            </a:r>
            <a:r>
              <a:rPr lang="en-GB" dirty="0" smtClean="0">
                <a:hlinkClick r:id="rId3"/>
              </a:rPr>
              <a:t>Solitude</a:t>
            </a:r>
            <a:r>
              <a:rPr lang="en-GB" dirty="0" smtClean="0"/>
              <a:t>’)</a:t>
            </a:r>
          </a:p>
          <a:p>
            <a:r>
              <a:rPr lang="en-GB" dirty="0" smtClean="0">
                <a:hlinkClick r:id="rId4"/>
              </a:rPr>
              <a:t>Sound Design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Video Game Audio</a:t>
            </a:r>
            <a:endParaRPr lang="en-GB" dirty="0" smtClean="0"/>
          </a:p>
          <a:p>
            <a:r>
              <a:rPr lang="en-GB" dirty="0" smtClean="0">
                <a:hlinkClick r:id="rId6"/>
              </a:rPr>
              <a:t>Audio/Visual Performance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Augmented Instruments</a:t>
            </a:r>
            <a:endParaRPr lang="en-GB" dirty="0" smtClean="0"/>
          </a:p>
          <a:p>
            <a:r>
              <a:rPr lang="en-GB" dirty="0" smtClean="0"/>
              <a:t>Etc…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ADSR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1"/>
            <a:ext cx="5334000" cy="3276600"/>
          </a:xfrm>
        </p:spPr>
        <p:txBody>
          <a:bodyPr/>
          <a:lstStyle/>
          <a:p>
            <a:r>
              <a:rPr lang="en-GB" b="1" dirty="0" smtClean="0"/>
              <a:t>A</a:t>
            </a:r>
            <a:r>
              <a:rPr lang="en-GB" dirty="0" smtClean="0"/>
              <a:t>ttack</a:t>
            </a:r>
          </a:p>
          <a:p>
            <a:r>
              <a:rPr lang="en-GB" b="1" dirty="0" smtClean="0"/>
              <a:t>D</a:t>
            </a:r>
            <a:r>
              <a:rPr lang="en-GB" dirty="0" smtClean="0"/>
              <a:t>ecay</a:t>
            </a:r>
          </a:p>
          <a:p>
            <a:r>
              <a:rPr lang="en-GB" b="1" dirty="0" smtClean="0"/>
              <a:t>S</a:t>
            </a:r>
            <a:r>
              <a:rPr lang="en-GB" dirty="0" smtClean="0"/>
              <a:t>ustain</a:t>
            </a:r>
          </a:p>
          <a:p>
            <a:r>
              <a:rPr lang="en-GB" b="1" dirty="0" smtClean="0"/>
              <a:t>R</a:t>
            </a:r>
            <a:r>
              <a:rPr lang="en-GB" dirty="0" smtClean="0"/>
              <a:t>elease</a:t>
            </a:r>
            <a:endParaRPr lang="en-GB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ADSR</a:t>
            </a:r>
            <a:endParaRPr lang="en-GB" dirty="0"/>
          </a:p>
        </p:txBody>
      </p:sp>
      <p:pic>
        <p:nvPicPr>
          <p:cNvPr id="4" name="Picture 3" descr="ADSR_parameter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8756258" cy="4943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1200" y="62484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https://</a:t>
            </a:r>
            <a:r>
              <a:rPr lang="en-GB" dirty="0" err="1" smtClean="0"/>
              <a:t>en.wikipedia.org/wiki/File:ADSR_parameter.svg</a:t>
            </a:r>
            <a:endParaRPr lang="en-GB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Sequencer</a:t>
            </a:r>
            <a:endParaRPr lang="en-GB" dirty="0"/>
          </a:p>
        </p:txBody>
      </p:sp>
      <p:pic>
        <p:nvPicPr>
          <p:cNvPr id="4" name="Content Placeholder 3" descr="cover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65650" y="3856831"/>
            <a:ext cx="12700" cy="12700"/>
          </a:xfrm>
        </p:spPr>
      </p:pic>
      <p:pic>
        <p:nvPicPr>
          <p:cNvPr id="5" name="Picture 4" descr="arp_25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82700"/>
            <a:ext cx="7620000" cy="429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6650" y="60198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http://www.vintagesynth.com/arp/2500.php</a:t>
            </a: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Hot and Cold Inlets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Hot</a:t>
            </a:r>
            <a:r>
              <a:rPr lang="en-GB" dirty="0" smtClean="0"/>
              <a:t> -  </a:t>
            </a:r>
            <a:r>
              <a:rPr lang="en-GB" dirty="0" smtClean="0"/>
              <a:t>leftmost inlet of an object</a:t>
            </a:r>
          </a:p>
          <a:p>
            <a:pPr lvl="1"/>
            <a:r>
              <a:rPr lang="en-GB" dirty="0" smtClean="0"/>
              <a:t>Messages to left 	</a:t>
            </a:r>
            <a:r>
              <a:rPr lang="en-GB" dirty="0" err="1" smtClean="0"/>
              <a:t>inelts</a:t>
            </a:r>
            <a:r>
              <a:rPr lang="en-GB" dirty="0" smtClean="0"/>
              <a:t> result in output messages</a:t>
            </a:r>
          </a:p>
          <a:p>
            <a:pPr lvl="1">
              <a:buNone/>
            </a:pPr>
            <a:endParaRPr lang="en-GB" dirty="0" smtClean="0"/>
          </a:p>
          <a:p>
            <a:r>
              <a:rPr lang="en-GB" dirty="0" smtClean="0"/>
              <a:t>Cold - </a:t>
            </a:r>
            <a:r>
              <a:rPr lang="en-GB" dirty="0" smtClean="0"/>
              <a:t>rightmost</a:t>
            </a:r>
          </a:p>
          <a:p>
            <a:pPr lvl="1"/>
            <a:r>
              <a:rPr lang="en-GB" dirty="0" smtClean="0"/>
              <a:t>Used to store single values (numbers or symbols)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Final Synthesizer </a:t>
            </a:r>
            <a:r>
              <a:rPr lang="en-GB" dirty="0" err="1" smtClean="0"/>
              <a:t>w</a:t>
            </a:r>
            <a:r>
              <a:rPr lang="en-GB" dirty="0" smtClean="0"/>
              <a:t>/Keyboard Input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5200" y="2438400"/>
            <a:ext cx="2971800" cy="2590800"/>
          </a:xfrm>
        </p:spPr>
        <p:txBody>
          <a:bodyPr/>
          <a:lstStyle/>
          <a:p>
            <a:r>
              <a:rPr lang="en-GB" dirty="0" smtClean="0"/>
              <a:t>Input</a:t>
            </a:r>
          </a:p>
          <a:p>
            <a:r>
              <a:rPr lang="en-GB" dirty="0" smtClean="0"/>
              <a:t>Oscillator</a:t>
            </a:r>
          </a:p>
          <a:p>
            <a:r>
              <a:rPr lang="en-GB" dirty="0" smtClean="0"/>
              <a:t>Filter</a:t>
            </a:r>
          </a:p>
          <a:p>
            <a:r>
              <a:rPr lang="en-GB" dirty="0" smtClean="0"/>
              <a:t>Amp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MIDI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M</a:t>
            </a:r>
            <a:r>
              <a:rPr lang="en-GB" dirty="0" smtClean="0"/>
              <a:t>usical</a:t>
            </a:r>
            <a:endParaRPr lang="en-GB" b="1" dirty="0" smtClean="0"/>
          </a:p>
          <a:p>
            <a:r>
              <a:rPr lang="en-GB" b="1" dirty="0" smtClean="0"/>
              <a:t>I</a:t>
            </a:r>
            <a:r>
              <a:rPr lang="en-GB" dirty="0" smtClean="0"/>
              <a:t>nstrument</a:t>
            </a:r>
            <a:endParaRPr lang="en-GB" b="1" dirty="0" smtClean="0"/>
          </a:p>
          <a:p>
            <a:r>
              <a:rPr lang="en-GB" b="1" dirty="0" smtClean="0"/>
              <a:t>D</a:t>
            </a:r>
            <a:r>
              <a:rPr lang="en-GB" dirty="0" smtClean="0"/>
              <a:t>igital</a:t>
            </a:r>
            <a:endParaRPr lang="en-GB" b="1" dirty="0" smtClean="0"/>
          </a:p>
          <a:p>
            <a:r>
              <a:rPr lang="en-GB" b="1" dirty="0" smtClean="0"/>
              <a:t>I</a:t>
            </a:r>
            <a:r>
              <a:rPr lang="en-GB" dirty="0" smtClean="0"/>
              <a:t>nterface</a:t>
            </a:r>
            <a:endParaRPr lang="en-GB" b="1" dirty="0" smtClean="0"/>
          </a:p>
        </p:txBody>
      </p:sp>
      <p:pic>
        <p:nvPicPr>
          <p:cNvPr id="4" name="Picture 3" descr="MIDI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417638"/>
            <a:ext cx="4495800" cy="42088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594360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http://mididrumfiles.com/content/wp-content/uploads/2010/03/MIDI2.gif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Configuration (MIDI)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904357"/>
          </a:xfrm>
        </p:spPr>
        <p:txBody>
          <a:bodyPr/>
          <a:lstStyle/>
          <a:p>
            <a:r>
              <a:rPr lang="en-GB" dirty="0" smtClean="0"/>
              <a:t>What OS do you use?</a:t>
            </a:r>
          </a:p>
          <a:p>
            <a:r>
              <a:rPr lang="en-GB" dirty="0" smtClean="0"/>
              <a:t>OSX: PD &gt; Preferences &gt; 	MIDI Settings</a:t>
            </a:r>
          </a:p>
          <a:p>
            <a:r>
              <a:rPr lang="en-GB" dirty="0" smtClean="0"/>
              <a:t>Linux/Windows: Media &gt; MIDI Settings </a:t>
            </a:r>
            <a:endParaRPr lang="en-GB" dirty="0"/>
          </a:p>
        </p:txBody>
      </p:sp>
      <p:pic>
        <p:nvPicPr>
          <p:cNvPr id="4" name="Picture 3" descr="Screen Shot 2014-04-15 at 10.31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48" y="3651953"/>
            <a:ext cx="4854318" cy="288854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MIDI Controllers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[</a:t>
            </a:r>
            <a:r>
              <a:rPr lang="en-GB" dirty="0" err="1" smtClean="0"/>
              <a:t>ctlin</a:t>
            </a:r>
            <a:r>
              <a:rPr lang="en-GB" dirty="0" smtClean="0"/>
              <a:t>] object</a:t>
            </a:r>
          </a:p>
          <a:p>
            <a:pPr lvl="1"/>
            <a:r>
              <a:rPr lang="en-GB" dirty="0" smtClean="0"/>
              <a:t>Reads all channels as default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notein</a:t>
            </a:r>
            <a:r>
              <a:rPr lang="en-GB" dirty="0" smtClean="0"/>
              <a:t>] object</a:t>
            </a:r>
          </a:p>
          <a:p>
            <a:pPr lvl="1"/>
            <a:r>
              <a:rPr lang="en-GB" dirty="0" smtClean="0"/>
              <a:t>Reads in note data</a:t>
            </a:r>
          </a:p>
          <a:p>
            <a:pPr>
              <a:buNone/>
            </a:pPr>
            <a:endParaRPr lang="en-GB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MIDI Objects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[</a:t>
            </a:r>
            <a:r>
              <a:rPr lang="en-GB" dirty="0" err="1" smtClean="0"/>
              <a:t>pgmin</a:t>
            </a:r>
            <a:r>
              <a:rPr lang="en-GB" dirty="0" smtClean="0"/>
              <a:t>] / [</a:t>
            </a:r>
            <a:r>
              <a:rPr lang="en-GB" dirty="0" err="1" smtClean="0"/>
              <a:t>pgmout</a:t>
            </a:r>
            <a:r>
              <a:rPr lang="en-GB" dirty="0" smtClean="0"/>
              <a:t>]</a:t>
            </a:r>
          </a:p>
          <a:p>
            <a:pPr lvl="1"/>
            <a:r>
              <a:rPr lang="en-GB" dirty="0" smtClean="0"/>
              <a:t>Program changes (MIDI sound)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bendin</a:t>
            </a:r>
            <a:r>
              <a:rPr lang="en-GB" dirty="0" smtClean="0"/>
              <a:t>] / [</a:t>
            </a:r>
            <a:r>
              <a:rPr lang="en-GB" dirty="0" err="1" smtClean="0"/>
              <a:t>bendout</a:t>
            </a:r>
            <a:r>
              <a:rPr lang="en-GB" dirty="0" smtClean="0"/>
              <a:t>]</a:t>
            </a:r>
          </a:p>
          <a:p>
            <a:pPr lvl="1"/>
            <a:r>
              <a:rPr lang="en-GB" dirty="0" smtClean="0"/>
              <a:t>Pitch bend information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OSC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00200"/>
          </a:xfrm>
        </p:spPr>
        <p:txBody>
          <a:bodyPr>
            <a:normAutofit fontScale="92500" lnSpcReduction="10000"/>
          </a:bodyPr>
          <a:lstStyle/>
          <a:p>
            <a:r>
              <a:rPr lang="en-GB" b="1" dirty="0" smtClean="0"/>
              <a:t>O</a:t>
            </a:r>
            <a:r>
              <a:rPr lang="en-GB" dirty="0" smtClean="0"/>
              <a:t>pen</a:t>
            </a:r>
            <a:endParaRPr lang="en-GB" b="1" dirty="0" smtClean="0"/>
          </a:p>
          <a:p>
            <a:r>
              <a:rPr lang="en-GB" b="1" dirty="0" smtClean="0"/>
              <a:t>S</a:t>
            </a:r>
            <a:r>
              <a:rPr lang="en-GB" dirty="0" smtClean="0"/>
              <a:t>ound</a:t>
            </a:r>
            <a:endParaRPr lang="en-GB" b="1" dirty="0" smtClean="0"/>
          </a:p>
          <a:p>
            <a:r>
              <a:rPr lang="en-GB" b="1" dirty="0" smtClean="0"/>
              <a:t>C</a:t>
            </a:r>
            <a:r>
              <a:rPr lang="en-GB" dirty="0" smtClean="0"/>
              <a:t>ontrol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b="1" dirty="0" smtClean="0"/>
          </a:p>
          <a:p>
            <a:pPr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257800" y="1981200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hlinkClick r:id="rId3"/>
              </a:rPr>
              <a:t>Specification</a:t>
            </a:r>
            <a:r>
              <a:rPr lang="en-GB" sz="3200" dirty="0" smtClean="0"/>
              <a:t/>
            </a:r>
            <a:br>
              <a:rPr lang="en-GB" sz="3200" dirty="0" smtClean="0"/>
            </a:br>
            <a:r>
              <a:rPr lang="en-GB" sz="3200" dirty="0" smtClean="0">
                <a:hlinkClick r:id="rId4"/>
              </a:rPr>
              <a:t>Application </a:t>
            </a:r>
            <a:r>
              <a:rPr lang="en-GB" sz="3200" dirty="0" smtClean="0">
                <a:hlinkClick r:id="rId4"/>
              </a:rPr>
              <a:t>Areas</a:t>
            </a:r>
            <a:endParaRPr lang="en-GB" sz="3200" dirty="0" smtClean="0"/>
          </a:p>
          <a:p>
            <a:endParaRPr lang="en-GB" dirty="0"/>
          </a:p>
        </p:txBody>
      </p:sp>
      <p:pic>
        <p:nvPicPr>
          <p:cNvPr id="5" name="Picture 4" descr="sensor-inst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03" y="4419600"/>
            <a:ext cx="8186097" cy="14523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Pure Data?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Open-source </a:t>
            </a:r>
            <a:r>
              <a:rPr lang="en-GB" dirty="0" smtClean="0">
                <a:hlinkClick r:id="rId3"/>
              </a:rPr>
              <a:t>visual programming</a:t>
            </a:r>
            <a:r>
              <a:rPr lang="en-GB" dirty="0" smtClean="0"/>
              <a:t> language</a:t>
            </a:r>
          </a:p>
          <a:p>
            <a:r>
              <a:rPr lang="en-GB" dirty="0" smtClean="0"/>
              <a:t>Deals with:</a:t>
            </a:r>
          </a:p>
          <a:p>
            <a:pPr lvl="1"/>
            <a:r>
              <a:rPr lang="en-GB" dirty="0" smtClean="0"/>
              <a:t>Sound</a:t>
            </a:r>
          </a:p>
          <a:p>
            <a:pPr lvl="1"/>
            <a:r>
              <a:rPr lang="en-GB" dirty="0" smtClean="0"/>
              <a:t>Video </a:t>
            </a:r>
          </a:p>
          <a:p>
            <a:pPr lvl="1"/>
            <a:r>
              <a:rPr lang="en-GB" dirty="0" smtClean="0"/>
              <a:t>2D/3D Graphics</a:t>
            </a:r>
          </a:p>
          <a:p>
            <a:pPr lvl="1"/>
            <a:r>
              <a:rPr lang="en-GB" dirty="0" smtClean="0"/>
              <a:t>Interface with Sensors</a:t>
            </a:r>
          </a:p>
          <a:p>
            <a:pPr lvl="1"/>
            <a:r>
              <a:rPr lang="en-GB" dirty="0" smtClean="0"/>
              <a:t>Input Devices</a:t>
            </a:r>
          </a:p>
          <a:p>
            <a:pPr lvl="1"/>
            <a:r>
              <a:rPr lang="en-GB" dirty="0" smtClean="0"/>
              <a:t>MIDI/OSC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OSC + </a:t>
            </a:r>
            <a:r>
              <a:rPr lang="en-GB" dirty="0" err="1" smtClean="0"/>
              <a:t>WiiMote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4114800" cy="1828799"/>
          </a:xfrm>
        </p:spPr>
        <p:txBody>
          <a:bodyPr/>
          <a:lstStyle/>
          <a:p>
            <a:r>
              <a:rPr lang="en-GB" dirty="0" smtClean="0">
                <a:hlinkClick r:id="rId2"/>
              </a:rPr>
              <a:t>OSCulator</a:t>
            </a:r>
            <a:r>
              <a:rPr lang="en-GB" dirty="0" smtClean="0"/>
              <a:t> (MAC)</a:t>
            </a:r>
          </a:p>
          <a:p>
            <a:r>
              <a:rPr lang="en-GB" dirty="0" smtClean="0">
                <a:hlinkClick r:id="rId3"/>
              </a:rPr>
              <a:t>GlovePIE</a:t>
            </a:r>
            <a:r>
              <a:rPr lang="en-GB" dirty="0" smtClean="0"/>
              <a:t> (PC)</a:t>
            </a:r>
          </a:p>
        </p:txBody>
      </p:sp>
      <p:pic>
        <p:nvPicPr>
          <p:cNvPr id="4" name="Picture 3" descr="thanks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672" y="1905000"/>
            <a:ext cx="3520656" cy="3060700"/>
          </a:xfrm>
          <a:prstGeom prst="rect">
            <a:avLst/>
          </a:prstGeom>
        </p:spPr>
      </p:pic>
      <p:pic>
        <p:nvPicPr>
          <p:cNvPr id="5" name="Picture 4" descr="thanks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219200"/>
            <a:ext cx="5009312" cy="425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33112" y="575683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http://archive.roaringapps.com/app:2718</a:t>
            </a: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WiiMote</a:t>
            </a:r>
            <a:r>
              <a:rPr lang="en-GB" dirty="0" smtClean="0"/>
              <a:t> Movement Parameters</a:t>
            </a:r>
            <a:endParaRPr lang="en-GB" dirty="0"/>
          </a:p>
        </p:txBody>
      </p:sp>
      <p:pic>
        <p:nvPicPr>
          <p:cNvPr id="4" name="Content Placeholder 3" descr="pry-wiimote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1417638"/>
            <a:ext cx="4697950" cy="4525963"/>
          </a:xfrm>
        </p:spPr>
      </p:pic>
      <p:sp>
        <p:nvSpPr>
          <p:cNvPr id="5" name="TextBox 4"/>
          <p:cNvSpPr txBox="1"/>
          <p:nvPr/>
        </p:nvSpPr>
        <p:spPr>
          <a:xfrm>
            <a:off x="2362200" y="6216134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</a:t>
            </a:r>
            <a:r>
              <a:rPr lang="en-GB" dirty="0" err="1" smtClean="0"/>
              <a:t>www.osculator.net/doc/faq:wiimote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OSC + </a:t>
            </a:r>
            <a:r>
              <a:rPr lang="en-GB" dirty="0" err="1" smtClean="0"/>
              <a:t>WiiMote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sure to turn on Bluetooth</a:t>
            </a:r>
          </a:p>
          <a:p>
            <a:r>
              <a:rPr lang="en-GB" dirty="0" smtClean="0"/>
              <a:t>Set parameters and type/value</a:t>
            </a:r>
          </a:p>
          <a:p>
            <a:r>
              <a:rPr lang="en-GB" dirty="0" smtClean="0"/>
              <a:t>PD patch: </a:t>
            </a:r>
            <a:r>
              <a:rPr lang="en-GB" dirty="0" err="1" smtClean="0"/>
              <a:t>localhost</a:t>
            </a:r>
            <a:r>
              <a:rPr lang="en-GB" dirty="0" smtClean="0"/>
              <a:t> 9000</a:t>
            </a:r>
          </a:p>
          <a:p>
            <a:r>
              <a:rPr lang="en-GB" dirty="0" smtClean="0"/>
              <a:t>More </a:t>
            </a:r>
            <a:r>
              <a:rPr lang="en-GB" dirty="0" smtClean="0">
                <a:hlinkClick r:id="rId3"/>
              </a:rPr>
              <a:t>effects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“Graphics Environment for Multimedia”</a:t>
            </a:r>
          </a:p>
          <a:p>
            <a:r>
              <a:rPr lang="en-GB" dirty="0" smtClean="0"/>
              <a:t>PD Library</a:t>
            </a:r>
          </a:p>
          <a:p>
            <a:r>
              <a:rPr lang="en-GB" dirty="0" smtClean="0"/>
              <a:t>Included in PD-Extended</a:t>
            </a:r>
          </a:p>
          <a:p>
            <a:r>
              <a:rPr lang="en-GB" dirty="0" smtClean="0"/>
              <a:t>Based on OpenGL</a:t>
            </a:r>
            <a:br>
              <a:rPr lang="en-GB" dirty="0" smtClean="0"/>
            </a:br>
            <a:endParaRPr lang="en-GB" dirty="0" smtClean="0"/>
          </a:p>
          <a:p>
            <a:pPr>
              <a:buNone/>
            </a:pPr>
            <a:r>
              <a:rPr lang="en-GB" dirty="0" smtClean="0">
                <a:hlinkClick r:id="rId3"/>
              </a:rPr>
              <a:t>Videopedia</a:t>
            </a:r>
            <a:endParaRPr lang="en-GB" dirty="0" smtClean="0"/>
          </a:p>
          <a:p>
            <a:pPr>
              <a:buNone/>
            </a:pPr>
            <a:r>
              <a:rPr lang="en-GB" dirty="0" smtClean="0">
                <a:hlinkClick r:id="rId4"/>
              </a:rPr>
              <a:t>Visual Recital Demo</a:t>
            </a:r>
            <a:endParaRPr lang="en-GB" dirty="0" smtClean="0"/>
          </a:p>
          <a:p>
            <a:pPr>
              <a:buNone/>
            </a:pPr>
            <a:endParaRPr lang="en-GB" dirty="0" smtClean="0"/>
          </a:p>
          <a:p>
            <a:pPr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GEM Setup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[</a:t>
            </a:r>
            <a:r>
              <a:rPr lang="en-GB" dirty="0" err="1" smtClean="0"/>
              <a:t>gemwin</a:t>
            </a:r>
            <a:r>
              <a:rPr lang="en-GB" dirty="0" smtClean="0"/>
              <a:t>] – represents window</a:t>
            </a:r>
          </a:p>
          <a:p>
            <a:pPr lvl="1"/>
            <a:r>
              <a:rPr lang="en-GB" dirty="0" smtClean="0"/>
              <a:t>Set frame-rate </a:t>
            </a:r>
          </a:p>
          <a:p>
            <a:r>
              <a:rPr lang="en-GB" dirty="0" smtClean="0"/>
              <a:t>[</a:t>
            </a:r>
            <a:r>
              <a:rPr lang="en-GB" dirty="0" err="1" smtClean="0"/>
              <a:t>gemhead</a:t>
            </a:r>
            <a:r>
              <a:rPr lang="en-GB" dirty="0" smtClean="0"/>
              <a:t>] – start of render chain</a:t>
            </a:r>
          </a:p>
          <a:p>
            <a:pPr lvl="1"/>
            <a:r>
              <a:rPr lang="en-GB" dirty="0" smtClean="0"/>
              <a:t>Moves downward  </a:t>
            </a: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GEM Examples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Video Playback</a:t>
            </a:r>
          </a:p>
          <a:p>
            <a:r>
              <a:rPr lang="en-GB" dirty="0" smtClean="0"/>
              <a:t>Camera Input</a:t>
            </a:r>
          </a:p>
          <a:p>
            <a:r>
              <a:rPr lang="en-GB" dirty="0" smtClean="0"/>
              <a:t>Video Mixer</a:t>
            </a:r>
          </a:p>
          <a:p>
            <a:r>
              <a:rPr lang="en-GB" smtClean="0"/>
              <a:t>Video Synthesis </a:t>
            </a:r>
          </a:p>
          <a:p>
            <a:r>
              <a:rPr lang="en-GB" dirty="0" smtClean="0"/>
              <a:t>VJ Set</a:t>
            </a:r>
            <a:br>
              <a:rPr lang="en-GB" dirty="0" smtClean="0"/>
            </a:b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libpd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29000"/>
          </a:xfrm>
        </p:spPr>
        <p:txBody>
          <a:bodyPr>
            <a:normAutofit/>
          </a:bodyPr>
          <a:lstStyle/>
          <a:p>
            <a:r>
              <a:rPr lang="en-GB" dirty="0" smtClean="0"/>
              <a:t>Based on PD-Vanilla</a:t>
            </a:r>
          </a:p>
          <a:p>
            <a:r>
              <a:rPr lang="en-GB" dirty="0" smtClean="0"/>
              <a:t>Links PD and mobile platforms</a:t>
            </a:r>
          </a:p>
          <a:p>
            <a:r>
              <a:rPr lang="en-GB" dirty="0" smtClean="0"/>
              <a:t>Java (Android) and Objective-C (iOS)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57600" y="4114800"/>
            <a:ext cx="1981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dirty="0" smtClean="0">
                <a:hlinkClick r:id="rId3"/>
              </a:rPr>
              <a:t>Download</a:t>
            </a:r>
            <a:endParaRPr lang="en-GB" sz="32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bp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17638"/>
            <a:ext cx="6923784" cy="48483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GB" dirty="0" err="1" smtClean="0"/>
              <a:t>libpd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944562"/>
          </a:xfrm>
        </p:spPr>
        <p:txBody>
          <a:bodyPr/>
          <a:lstStyle/>
          <a:p>
            <a:r>
              <a:rPr lang="en-GB" dirty="0" err="1" smtClean="0"/>
              <a:t>libpd</a:t>
            </a:r>
            <a:endParaRPr lang="en-GB" dirty="0"/>
          </a:p>
        </p:txBody>
      </p:sp>
      <p:pic>
        <p:nvPicPr>
          <p:cNvPr id="6" name="Picture 5" descr="AudioEngineSignalFlow - Google Dri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2362200" y="1371600"/>
            <a:ext cx="4911936" cy="476720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libpd</a:t>
            </a:r>
            <a:endParaRPr lang="en-GB" dirty="0"/>
          </a:p>
        </p:txBody>
      </p:sp>
      <p:pic>
        <p:nvPicPr>
          <p:cNvPr id="4" name="Content Placeholder 3" descr="lrg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17638"/>
            <a:ext cx="3739871" cy="4711492"/>
          </a:xfrm>
        </p:spPr>
      </p:pic>
      <p:sp>
        <p:nvSpPr>
          <p:cNvPr id="6" name="TextBox 5"/>
          <p:cNvSpPr txBox="1"/>
          <p:nvPr/>
        </p:nvSpPr>
        <p:spPr>
          <a:xfrm>
            <a:off x="5334000" y="2743200"/>
            <a:ext cx="274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…Here’s an example! </a:t>
            </a:r>
            <a:endParaRPr lang="en-GB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Pure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2667000"/>
          </a:xfrm>
        </p:spPr>
        <p:txBody>
          <a:bodyPr/>
          <a:lstStyle/>
          <a:p>
            <a:r>
              <a:rPr lang="en-GB" dirty="0" smtClean="0">
                <a:hlinkClick r:id="rId2"/>
              </a:rPr>
              <a:t>Vanilla</a:t>
            </a:r>
            <a:r>
              <a:rPr lang="en-GB" dirty="0" smtClean="0"/>
              <a:t> – “core” of PD, focus on audio and MIDI processing  </a:t>
            </a:r>
          </a:p>
          <a:p>
            <a:pPr algn="just"/>
            <a:r>
              <a:rPr lang="en-GB" dirty="0" smtClean="0">
                <a:hlinkClick r:id="rId3"/>
              </a:rPr>
              <a:t>Extended</a:t>
            </a:r>
            <a:r>
              <a:rPr lang="en-GB" dirty="0" smtClean="0"/>
              <a:t> – Vanilla + user-</a:t>
            </a:r>
            <a:r>
              <a:rPr lang="en-GB" dirty="0" err="1" smtClean="0"/>
              <a:t>wrtitten</a:t>
            </a:r>
            <a:r>
              <a:rPr lang="en-GB" dirty="0" smtClean="0"/>
              <a:t> libraries, including GEM (graphics processing)  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Arduino</a:t>
            </a:r>
            <a:endParaRPr lang="en-GB" dirty="0"/>
          </a:p>
        </p:txBody>
      </p:sp>
      <p:pic>
        <p:nvPicPr>
          <p:cNvPr id="4" name="Content Placeholder 3" descr="ArduinoUno_R3_Front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5400" y="1756674"/>
            <a:ext cx="6096002" cy="4213016"/>
          </a:xfrm>
        </p:spPr>
      </p:pic>
      <p:sp>
        <p:nvSpPr>
          <p:cNvPr id="5" name="TextBox 4"/>
          <p:cNvSpPr txBox="1"/>
          <p:nvPr/>
        </p:nvSpPr>
        <p:spPr>
          <a:xfrm>
            <a:off x="1752600" y="6154356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http://arduino.cc/en/uploads/Main/ArduinoUno_R3_Front.jpg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Circuit</a:t>
            </a:r>
            <a:endParaRPr lang="en-GB" dirty="0"/>
          </a:p>
        </p:txBody>
      </p:sp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12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Download </a:t>
            </a:r>
            <a:r>
              <a:rPr lang="en-GB" dirty="0" err="1" smtClean="0"/>
              <a:t>pduino</a:t>
            </a:r>
            <a:r>
              <a:rPr lang="en-GB" dirty="0" smtClean="0"/>
              <a:t> </a:t>
            </a:r>
          </a:p>
          <a:p>
            <a:r>
              <a:rPr lang="en-GB" dirty="0" smtClean="0"/>
              <a:t>FIRMATA – firmware protocol</a:t>
            </a:r>
          </a:p>
          <a:p>
            <a:pPr lvl="1"/>
            <a:r>
              <a:rPr lang="en-GB" dirty="0" smtClean="0"/>
              <a:t>Already included in </a:t>
            </a:r>
            <a:r>
              <a:rPr lang="en-GB" dirty="0" err="1" smtClean="0"/>
              <a:t>Aruino</a:t>
            </a:r>
            <a:r>
              <a:rPr lang="en-GB" dirty="0" smtClean="0"/>
              <a:t> download </a:t>
            </a:r>
          </a:p>
          <a:p>
            <a:r>
              <a:rPr lang="en-GB" dirty="0" smtClean="0"/>
              <a:t>Wiring</a:t>
            </a:r>
          </a:p>
          <a:p>
            <a:r>
              <a:rPr lang="en-GB" dirty="0" smtClean="0"/>
              <a:t>Set up correct port</a:t>
            </a:r>
          </a:p>
          <a:p>
            <a:r>
              <a:rPr lang="en-GB" dirty="0" smtClean="0"/>
              <a:t>Detailed </a:t>
            </a:r>
            <a:r>
              <a:rPr lang="en-GB" dirty="0" smtClean="0">
                <a:hlinkClick r:id="rId4"/>
              </a:rPr>
              <a:t>tutorial</a:t>
            </a:r>
            <a:endParaRPr lang="en-GB" dirty="0" smtClean="0"/>
          </a:p>
          <a:p>
            <a:pPr lvl="1"/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Practices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848600" cy="4038599"/>
          </a:xfrm>
        </p:spPr>
        <p:txBody>
          <a:bodyPr>
            <a:normAutofit/>
          </a:bodyPr>
          <a:lstStyle/>
          <a:p>
            <a:r>
              <a:rPr lang="en-GB" dirty="0" smtClean="0"/>
              <a:t>Dataflow should be vertical</a:t>
            </a:r>
          </a:p>
          <a:p>
            <a:r>
              <a:rPr lang="en-GB" dirty="0" smtClean="0"/>
              <a:t>Comments necessary if collaborating</a:t>
            </a:r>
          </a:p>
          <a:p>
            <a:r>
              <a:rPr lang="en-GB" dirty="0" smtClean="0"/>
              <a:t>Modularization</a:t>
            </a:r>
            <a:endParaRPr lang="en-GB" dirty="0" smtClean="0"/>
          </a:p>
          <a:p>
            <a:pPr>
              <a:buNone/>
            </a:pPr>
            <a:endParaRPr lang="en-GB" sz="3000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  <a:hlinkClick r:id="rId3"/>
            </a:endParaRPr>
          </a:p>
          <a:p>
            <a:pPr>
              <a:buNone/>
            </a:pPr>
            <a:r>
              <a:rPr lang="en-GB" sz="30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3"/>
              </a:rPr>
              <a:t>CAN Article</a:t>
            </a:r>
            <a:endParaRPr lang="en-GB" sz="3000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  <a:hlinkClick r:id="rId3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Sub-Patching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Help with organisation </a:t>
            </a:r>
          </a:p>
          <a:p>
            <a:r>
              <a:rPr lang="en-GB" dirty="0" smtClean="0"/>
              <a:t>Can be copied</a:t>
            </a:r>
          </a:p>
          <a:p>
            <a:r>
              <a:rPr lang="en-GB" dirty="0" smtClean="0"/>
              <a:t>Can have inlets (~) and outlets (~) 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Abstractions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Reusable code</a:t>
            </a:r>
          </a:p>
          <a:p>
            <a:r>
              <a:rPr lang="en-GB" dirty="0" smtClean="0"/>
              <a:t>Where to save them?</a:t>
            </a:r>
          </a:p>
          <a:p>
            <a:r>
              <a:rPr lang="en-GB" dirty="0" smtClean="0"/>
              <a:t>Open by making an </a:t>
            </a:r>
            <a:r>
              <a:rPr lang="en-GB" i="1" dirty="0" smtClean="0"/>
              <a:t>instance </a:t>
            </a:r>
            <a:r>
              <a:rPr lang="en-GB" dirty="0" smtClean="0"/>
              <a:t>in an object box</a:t>
            </a:r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“Help” Browser</a:t>
            </a:r>
            <a:endParaRPr lang="en-GB" dirty="0" smtClean="0">
              <a:hlinkClick r:id="rId3"/>
            </a:endParaRPr>
          </a:p>
          <a:p>
            <a:r>
              <a:rPr lang="en-GB" dirty="0" smtClean="0">
                <a:hlinkClick r:id="rId3"/>
              </a:rPr>
              <a:t>FLOSS Manual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“Programming Electronic Music in PD”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“The Theory and Technique of Electronic Music”</a:t>
            </a:r>
            <a:endParaRPr lang="en-GB" dirty="0" smtClean="0"/>
          </a:p>
          <a:p>
            <a:r>
              <a:rPr lang="en-GB" dirty="0" smtClean="0"/>
              <a:t>Andy </a:t>
            </a:r>
            <a:r>
              <a:rPr lang="en-GB" dirty="0" err="1" smtClean="0"/>
              <a:t>Farnell’s</a:t>
            </a:r>
            <a:r>
              <a:rPr lang="en-GB" dirty="0" smtClean="0"/>
              <a:t> </a:t>
            </a:r>
            <a:r>
              <a:rPr lang="en-GB" dirty="0" smtClean="0">
                <a:hlinkClick r:id="rId6"/>
              </a:rPr>
              <a:t>site</a:t>
            </a:r>
            <a:endParaRPr lang="en-GB" dirty="0" smtClean="0"/>
          </a:p>
          <a:p>
            <a:r>
              <a:rPr lang="en-GB" dirty="0" smtClean="0">
                <a:hlinkClick r:id="rId7"/>
              </a:rPr>
              <a:t>Mailing List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…but what about Max/MSP?</a:t>
            </a:r>
            <a:endParaRPr lang="en-GB" dirty="0"/>
          </a:p>
        </p:txBody>
      </p:sp>
      <p:pic>
        <p:nvPicPr>
          <p:cNvPr id="4" name="Picture 3" descr="hipster-kitty-meme-generator-max-msp-too-mainstream-use-puredata-instead-a6a84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17638"/>
            <a:ext cx="4651126" cy="46511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6139934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http://dm.ncl.ac.uk/sanj/2011/06/29/a-little-fun-with-puredata/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…but what about Max/MSP?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543800" cy="4800599"/>
          </a:xfrm>
        </p:spPr>
        <p:txBody>
          <a:bodyPr>
            <a:normAutofit/>
          </a:bodyPr>
          <a:lstStyle/>
          <a:p>
            <a:r>
              <a:rPr lang="en-GB" dirty="0" smtClean="0"/>
              <a:t>Pure Data is FREE and Open-Source</a:t>
            </a:r>
          </a:p>
          <a:p>
            <a:r>
              <a:rPr lang="en-GB" dirty="0" smtClean="0"/>
              <a:t>Embeddable </a:t>
            </a:r>
          </a:p>
          <a:p>
            <a:pPr lvl="1"/>
            <a:r>
              <a:rPr lang="en-GB" dirty="0" smtClean="0"/>
              <a:t>Mobile Devices (</a:t>
            </a:r>
            <a:r>
              <a:rPr lang="en-GB" dirty="0" err="1" smtClean="0"/>
              <a:t>libpd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Microcontrollers</a:t>
            </a:r>
          </a:p>
          <a:p>
            <a:pPr lvl="1"/>
            <a:r>
              <a:rPr lang="en-GB" dirty="0" smtClean="0"/>
              <a:t>What else?</a:t>
            </a:r>
          </a:p>
          <a:p>
            <a:pPr lvl="1">
              <a:buNone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History of Pure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199"/>
          </a:xfrm>
        </p:spPr>
        <p:txBody>
          <a:bodyPr>
            <a:noAutofit/>
          </a:bodyPr>
          <a:lstStyle/>
          <a:p>
            <a:r>
              <a:rPr lang="en-GB" dirty="0" smtClean="0"/>
              <a:t>Developed by </a:t>
            </a:r>
            <a:r>
              <a:rPr lang="en-GB" dirty="0" smtClean="0">
                <a:hlinkClick r:id="rId3"/>
              </a:rPr>
              <a:t>Miller Puckette</a:t>
            </a:r>
            <a:r>
              <a:rPr lang="en-GB" dirty="0" smtClean="0"/>
              <a:t> while at </a:t>
            </a:r>
            <a:r>
              <a:rPr lang="en-GB" dirty="0" smtClean="0">
                <a:hlinkClick r:id="rId4"/>
              </a:rPr>
              <a:t>IRCAM</a:t>
            </a:r>
            <a:endParaRPr lang="en-GB" dirty="0" smtClean="0"/>
          </a:p>
          <a:p>
            <a:r>
              <a:rPr lang="en-GB" dirty="0" smtClean="0"/>
              <a:t>Branch of the “Max” </a:t>
            </a:r>
            <a:r>
              <a:rPr lang="en-GB" dirty="0" err="1" smtClean="0"/>
              <a:t>patcher</a:t>
            </a:r>
            <a:r>
              <a:rPr lang="en-GB" dirty="0" smtClean="0"/>
              <a:t> languages</a:t>
            </a:r>
          </a:p>
          <a:p>
            <a:pPr>
              <a:buNone/>
            </a:pPr>
            <a:r>
              <a:rPr lang="en-GB" dirty="0" smtClean="0"/>
              <a:t>	</a:t>
            </a:r>
            <a:r>
              <a:rPr lang="en-GB" sz="2800" dirty="0" smtClean="0"/>
              <a:t>- Named after </a:t>
            </a:r>
            <a:r>
              <a:rPr lang="en-GB" sz="2800" dirty="0" smtClean="0">
                <a:hlinkClick r:id="rId5"/>
              </a:rPr>
              <a:t>Max Matthews</a:t>
            </a:r>
            <a:endParaRPr lang="en-GB" sz="2800" dirty="0" smtClean="0"/>
          </a:p>
          <a:p>
            <a:pPr>
              <a:buNone/>
            </a:pPr>
            <a:r>
              <a:rPr lang="en-GB" sz="2800" dirty="0" smtClean="0"/>
              <a:t>	- Originally were Audio and MIDI only</a:t>
            </a:r>
          </a:p>
          <a:p>
            <a:r>
              <a:rPr lang="en-GB" dirty="0" smtClean="0"/>
              <a:t>Goal of PD: extend processing to other applications (video/web interaction)</a:t>
            </a:r>
            <a:br>
              <a:rPr lang="en-GB" dirty="0" smtClean="0"/>
            </a:br>
            <a:endParaRPr lang="en-GB" dirty="0" smtClean="0"/>
          </a:p>
          <a:p>
            <a:pPr lvl="1"/>
            <a:endParaRPr lang="en-GB" sz="3200" dirty="0" smtClean="0"/>
          </a:p>
          <a:p>
            <a:pPr lvl="1">
              <a:buNone/>
            </a:pPr>
            <a:endParaRPr lang="en-GB" sz="3200" dirty="0" smtClean="0"/>
          </a:p>
          <a:p>
            <a:pPr lvl="1">
              <a:buNone/>
            </a:pPr>
            <a:r>
              <a:rPr lang="en-GB" sz="3200" dirty="0" smtClean="0"/>
              <a:t/>
            </a:r>
            <a:br>
              <a:rPr lang="en-GB" sz="3200" dirty="0" smtClean="0"/>
            </a:br>
            <a:endParaRPr lang="en-GB" sz="3200" dirty="0" smtClean="0"/>
          </a:p>
          <a:p>
            <a:pPr lvl="1">
              <a:buNone/>
            </a:pPr>
            <a:endParaRPr lang="en-GB" sz="3200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Configuration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2438400"/>
            <a:ext cx="3657600" cy="2438400"/>
          </a:xfrm>
        </p:spPr>
        <p:txBody>
          <a:bodyPr>
            <a:normAutofit/>
          </a:bodyPr>
          <a:lstStyle/>
          <a:p>
            <a:r>
              <a:rPr lang="en-GB" dirty="0" smtClean="0"/>
              <a:t>Audio Drivers</a:t>
            </a:r>
          </a:p>
          <a:p>
            <a:r>
              <a:rPr lang="en-GB" dirty="0" smtClean="0"/>
              <a:t>Settings</a:t>
            </a:r>
          </a:p>
          <a:p>
            <a:r>
              <a:rPr lang="en-GB" dirty="0" smtClean="0"/>
              <a:t>Testing, testing…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Conventional Programming</a:t>
            </a:r>
            <a:endParaRPr lang="en-GB" dirty="0"/>
          </a:p>
        </p:txBody>
      </p:sp>
      <p:pic>
        <p:nvPicPr>
          <p:cNvPr id="4" name="Picture 3" descr="Screen Shot 2013-11-24 at 12.3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1000" y="1752600"/>
            <a:ext cx="8610600" cy="428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1074</Words>
  <Application>Microsoft Macintosh PowerPoint</Application>
  <PresentationFormat>On-screen Show (4:3)</PresentationFormat>
  <Paragraphs>257</Paragraphs>
  <Slides>46</Slides>
  <Notes>33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Intro to Pure Data</vt:lpstr>
      <vt:lpstr>What is it used for? </vt:lpstr>
      <vt:lpstr>What is Pure Data?</vt:lpstr>
      <vt:lpstr>Types of Pure Data</vt:lpstr>
      <vt:lpstr>…but what about Max/MSP?</vt:lpstr>
      <vt:lpstr>…but what about Max/MSP?</vt:lpstr>
      <vt:lpstr>History of Pure Data</vt:lpstr>
      <vt:lpstr>Configuration</vt:lpstr>
      <vt:lpstr>Conventional Programming</vt:lpstr>
      <vt:lpstr>Visual Programming</vt:lpstr>
      <vt:lpstr>Creating Objects</vt:lpstr>
      <vt:lpstr>Messages, Objects, Numbers, Comments</vt:lpstr>
      <vt:lpstr>Cables</vt:lpstr>
      <vt:lpstr>GUI Objects</vt:lpstr>
      <vt:lpstr>Building A Synthesizer</vt:lpstr>
      <vt:lpstr>Building a Synth!</vt:lpstr>
      <vt:lpstr>Oscillators</vt:lpstr>
      <vt:lpstr>Synthesis Types</vt:lpstr>
      <vt:lpstr>Effects</vt:lpstr>
      <vt:lpstr>ADSR</vt:lpstr>
      <vt:lpstr>ADSR</vt:lpstr>
      <vt:lpstr>Sequencer</vt:lpstr>
      <vt:lpstr>Hot and Cold Inlets</vt:lpstr>
      <vt:lpstr>Final Synthesizer w/Keyboard Input </vt:lpstr>
      <vt:lpstr>MIDI</vt:lpstr>
      <vt:lpstr>Configuration (MIDI)</vt:lpstr>
      <vt:lpstr>MIDI Controllers</vt:lpstr>
      <vt:lpstr>Other MIDI Objects</vt:lpstr>
      <vt:lpstr>OSC </vt:lpstr>
      <vt:lpstr>OSC + WiiMote</vt:lpstr>
      <vt:lpstr>WiiMote Movement Parameters</vt:lpstr>
      <vt:lpstr>OSC + WiiMote</vt:lpstr>
      <vt:lpstr>GEM</vt:lpstr>
      <vt:lpstr>GEM Setup</vt:lpstr>
      <vt:lpstr>GEM Examples</vt:lpstr>
      <vt:lpstr>libpd</vt:lpstr>
      <vt:lpstr>libpd</vt:lpstr>
      <vt:lpstr>libpd</vt:lpstr>
      <vt:lpstr>libpd</vt:lpstr>
      <vt:lpstr>Arduino</vt:lpstr>
      <vt:lpstr>Our Circuit</vt:lpstr>
      <vt:lpstr>Setting Up</vt:lpstr>
      <vt:lpstr>Best Practices </vt:lpstr>
      <vt:lpstr>Sub-Patching</vt:lpstr>
      <vt:lpstr>Abstractions</vt:lpstr>
      <vt:lpstr>Further Resources</vt:lpstr>
    </vt:vector>
  </TitlesOfParts>
  <Company>University of York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Resources</dc:title>
  <dc:creator>Nicholas Arner</dc:creator>
  <cp:lastModifiedBy>Nicholas Arner</cp:lastModifiedBy>
  <cp:revision>498</cp:revision>
  <dcterms:created xsi:type="dcterms:W3CDTF">2014-04-23T16:07:36Z</dcterms:created>
  <dcterms:modified xsi:type="dcterms:W3CDTF">2014-04-24T16:28:29Z</dcterms:modified>
</cp:coreProperties>
</file>